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62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CB8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2372" autoAdjust="0"/>
    <p:restoredTop sz="94660"/>
  </p:normalViewPr>
  <p:slideViewPr>
    <p:cSldViewPr snapToGrid="0" snapToObjects="1">
      <p:cViewPr>
        <p:scale>
          <a:sx n="100" d="100"/>
          <a:sy n="100" d="100"/>
        </p:scale>
        <p:origin x="-672" y="-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265255133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CB827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marR="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://flickr.com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hape 84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2" r="25485" b="20042"/>
          <a:stretch/>
        </p:blipFill>
        <p:spPr>
          <a:xfrm>
            <a:off x="1" y="0"/>
            <a:ext cx="9144000" cy="685800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86418" y="1433840"/>
            <a:ext cx="6886993" cy="877152"/>
          </a:xfrm>
          <a:prstGeom prst="rect">
            <a:avLst/>
          </a:prstGeom>
          <a:solidFill>
            <a:srgbClr val="000000">
              <a:alpha val="33000"/>
            </a:srgb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24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Honeybees are sick and are vanishing from hives, never to return. </a:t>
            </a:r>
          </a:p>
        </p:txBody>
      </p:sp>
      <p:cxnSp>
        <p:nvCxnSpPr>
          <p:cNvPr id="82" name="Shape 82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chemeClr val="bg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Shape 83"/>
          <p:cNvSpPr txBox="1"/>
          <p:nvPr/>
        </p:nvSpPr>
        <p:spPr>
          <a:xfrm>
            <a:off x="384076" y="66812"/>
            <a:ext cx="8410202" cy="110582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The Problem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Shape 90"/>
          <p:cNvSpPr/>
          <p:nvPr/>
        </p:nvSpPr>
        <p:spPr>
          <a:xfrm>
            <a:off x="355076" y="1437692"/>
            <a:ext cx="8410200" cy="1200299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4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Crops pollinated by honeybees are in danger.</a:t>
            </a:r>
          </a:p>
        </p:txBody>
      </p:sp>
      <p:sp>
        <p:nvSpPr>
          <p:cNvPr id="92" name="Shape 92"/>
          <p:cNvSpPr txBox="1"/>
          <p:nvPr/>
        </p:nvSpPr>
        <p:spPr>
          <a:xfrm>
            <a:off x="3982796" y="2322762"/>
            <a:ext cx="4870823" cy="73835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Human food crop production 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is heavily dependent on </a:t>
            </a: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bee pollination.</a:t>
            </a:r>
          </a:p>
        </p:txBody>
      </p:sp>
      <p:grpSp>
        <p:nvGrpSpPr>
          <p:cNvPr id="93" name="Shape 93"/>
          <p:cNvGrpSpPr/>
          <p:nvPr/>
        </p:nvGrpSpPr>
        <p:grpSpPr>
          <a:xfrm>
            <a:off x="2823714" y="2228571"/>
            <a:ext cx="949851" cy="926735"/>
            <a:chOff x="2576614" y="1629726"/>
            <a:chExt cx="949851" cy="926735"/>
          </a:xfrm>
        </p:grpSpPr>
        <p:sp>
          <p:nvSpPr>
            <p:cNvPr id="94" name="Shape 94"/>
            <p:cNvSpPr/>
            <p:nvPr/>
          </p:nvSpPr>
          <p:spPr>
            <a:xfrm>
              <a:off x="2576614" y="1629726"/>
              <a:ext cx="949851" cy="926735"/>
            </a:xfrm>
            <a:prstGeom prst="ellipse">
              <a:avLst/>
            </a:prstGeom>
            <a:noFill/>
            <a:ln w="38100" cap="flat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5" name="Shape 95"/>
            <p:cNvSpPr txBox="1"/>
            <p:nvPr/>
          </p:nvSpPr>
          <p:spPr>
            <a:xfrm>
              <a:off x="2689483" y="1629726"/>
              <a:ext cx="724200" cy="787800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1200"/>
                </a:spcAft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en-US" sz="5000" b="0" i="0" u="none" strike="noStrike" cap="none" baseline="0" dirty="0">
                  <a:solidFill>
                    <a:srgbClr val="FFFFFF"/>
                  </a:solidFill>
                  <a:latin typeface="Avenir Book"/>
                  <a:ea typeface="Arial"/>
                  <a:cs typeface="Avenir Book"/>
                  <a:sym typeface="Arial"/>
                </a:rPr>
                <a:t>1</a:t>
              </a:r>
            </a:p>
          </p:txBody>
        </p:sp>
      </p:grpSp>
      <p:grpSp>
        <p:nvGrpSpPr>
          <p:cNvPr id="96" name="Shape 96"/>
          <p:cNvGrpSpPr/>
          <p:nvPr/>
        </p:nvGrpSpPr>
        <p:grpSpPr>
          <a:xfrm>
            <a:off x="2823714" y="3481473"/>
            <a:ext cx="949851" cy="926735"/>
            <a:chOff x="2616143" y="2886035"/>
            <a:chExt cx="949851" cy="926735"/>
          </a:xfrm>
        </p:grpSpPr>
        <p:sp>
          <p:nvSpPr>
            <p:cNvPr id="97" name="Shape 97"/>
            <p:cNvSpPr/>
            <p:nvPr/>
          </p:nvSpPr>
          <p:spPr>
            <a:xfrm>
              <a:off x="2616143" y="2886035"/>
              <a:ext cx="949851" cy="926735"/>
            </a:xfrm>
            <a:prstGeom prst="ellipse">
              <a:avLst/>
            </a:prstGeom>
            <a:noFill/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98" name="Shape 98"/>
            <p:cNvSpPr txBox="1"/>
            <p:nvPr/>
          </p:nvSpPr>
          <p:spPr>
            <a:xfrm>
              <a:off x="2729013" y="2886035"/>
              <a:ext cx="724111" cy="78777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1200"/>
                </a:spcAft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en-US" sz="5000" b="0" i="0" u="none" strike="noStrike" cap="none" baseline="0" dirty="0">
                  <a:solidFill>
                    <a:srgbClr val="FFFFFF"/>
                  </a:solidFill>
                  <a:latin typeface="Avenir Book"/>
                  <a:ea typeface="Arial"/>
                  <a:cs typeface="Avenir Book"/>
                  <a:sym typeface="Arial"/>
                </a:rPr>
                <a:t>2</a:t>
              </a:r>
            </a:p>
          </p:txBody>
        </p:sp>
      </p:grpSp>
      <p:grpSp>
        <p:nvGrpSpPr>
          <p:cNvPr id="99" name="Shape 99"/>
          <p:cNvGrpSpPr/>
          <p:nvPr/>
        </p:nvGrpSpPr>
        <p:grpSpPr>
          <a:xfrm>
            <a:off x="2823714" y="4745632"/>
            <a:ext cx="949851" cy="926735"/>
            <a:chOff x="2643472" y="4146787"/>
            <a:chExt cx="949851" cy="926735"/>
          </a:xfrm>
        </p:grpSpPr>
        <p:sp>
          <p:nvSpPr>
            <p:cNvPr id="100" name="Shape 100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ap="flat">
              <a:solidFill>
                <a:schemeClr val="lt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buNone/>
              </a:pPr>
              <a:endParaRPr sz="1800" b="0" i="0" u="none" strike="noStrike" cap="none" baseline="0"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1" name="Shape 101"/>
            <p:cNvSpPr txBox="1"/>
            <p:nvPr/>
          </p:nvSpPr>
          <p:spPr>
            <a:xfrm>
              <a:off x="2756341" y="4146787"/>
              <a:ext cx="724111" cy="787777"/>
            </a:xfrm>
            <a:prstGeom prst="rect">
              <a:avLst/>
            </a:prstGeom>
            <a:noFill/>
            <a:ln>
              <a:noFill/>
            </a:ln>
          </p:spPr>
          <p:txBody>
            <a:bodyPr lIns="91425" tIns="45700" rIns="91425" bIns="45700" anchor="t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1200"/>
                </a:spcAft>
                <a:buClr>
                  <a:schemeClr val="lt1"/>
                </a:buClr>
                <a:buSzPct val="25000"/>
                <a:buFont typeface="Arial"/>
                <a:buNone/>
              </a:pPr>
              <a:r>
                <a:rPr lang="en-US" sz="5000" b="0" i="0" u="none" strike="noStrike" cap="none" baseline="0" dirty="0">
                  <a:solidFill>
                    <a:srgbClr val="FFFFFF"/>
                  </a:solidFill>
                  <a:latin typeface="Avenir Book"/>
                  <a:ea typeface="Arial"/>
                  <a:cs typeface="Avenir Book"/>
                  <a:sym typeface="Arial"/>
                </a:rPr>
                <a:t>3</a:t>
              </a:r>
            </a:p>
          </p:txBody>
        </p:sp>
      </p:grpSp>
      <p:cxnSp>
        <p:nvCxnSpPr>
          <p:cNvPr id="102" name="Shape 102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Consequences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3982797" y="3381180"/>
            <a:ext cx="4782480" cy="11273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Researchers estimate that 1 of every 3 bites 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you </a:t>
            </a: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take 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needed honeybees to become food. </a:t>
            </a:r>
            <a:endParaRPr lang="en-US" sz="2000" b="1" dirty="0"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05" name="Shape 105"/>
          <p:cNvSpPr txBox="1"/>
          <p:nvPr/>
        </p:nvSpPr>
        <p:spPr>
          <a:xfrm>
            <a:off x="3982794" y="4623093"/>
            <a:ext cx="4782482" cy="138400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spcAft>
                <a:spcPts val="1200"/>
              </a:spcAft>
              <a:buClr>
                <a:srgbClr val="FFFFFF"/>
              </a:buClr>
              <a:buSzPct val="25000"/>
            </a:pP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Favorite foods that are in trouble include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: strawberries, peaches, grapes, watermelons</a:t>
            </a: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, 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pumpkins, peanuts, almonds</a:t>
            </a: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, 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carrots</a:t>
            </a: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, broccoli</a:t>
            </a: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, and avocados. </a:t>
            </a:r>
            <a:endParaRPr lang="en-US" sz="2000" b="1" dirty="0"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106" name="Shape 106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7" y="2377781"/>
            <a:ext cx="2013281" cy="30581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92117007"/>
      </p:ext>
    </p:extLst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Shape 112"/>
          <p:cNvSpPr txBox="1"/>
          <p:nvPr/>
        </p:nvSpPr>
        <p:spPr>
          <a:xfrm>
            <a:off x="2559981" y="1172637"/>
            <a:ext cx="6404886" cy="1127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2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Protect Natural Habitats</a:t>
            </a:r>
          </a:p>
        </p:txBody>
      </p:sp>
      <p:sp>
        <p:nvSpPr>
          <p:cNvPr id="113" name="Shape 113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 dirty="0">
                <a:solidFill>
                  <a:schemeClr val="lt1"/>
                </a:solidFill>
                <a:latin typeface="Avenir Book"/>
                <a:ea typeface="Arial"/>
                <a:cs typeface="Avenir Book"/>
                <a:sym typeface="Arial"/>
              </a:rPr>
              <a:t>1</a:t>
            </a:r>
          </a:p>
        </p:txBody>
      </p:sp>
      <p:sp>
        <p:nvSpPr>
          <p:cNvPr id="115" name="Shape 115"/>
          <p:cNvSpPr/>
          <p:nvPr/>
        </p:nvSpPr>
        <p:spPr>
          <a:xfrm>
            <a:off x="4315389" y="2168907"/>
            <a:ext cx="4381346" cy="45493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0"/>
              </a:spcBef>
              <a:spcAft>
                <a:spcPts val="1200"/>
              </a:spcAft>
              <a:buSzPct val="100000"/>
              <a:buFont typeface="Wingdings" charset="2"/>
              <a:buChar char="Ø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Transform developed areas by planting a diverse range of pollinator plant species. 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1200"/>
              </a:spcAft>
              <a:buSzPct val="100000"/>
              <a:buFont typeface="Wingdings" charset="2"/>
              <a:buChar char="Ø"/>
            </a:pPr>
            <a:r>
              <a:rPr lang="en-US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Avoid buying pesticides 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containing </a:t>
            </a:r>
            <a:r>
              <a:rPr lang="en-US" sz="2200" b="1" dirty="0" err="1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neonicotinoids</a:t>
            </a:r>
            <a:r>
              <a:rPr lang="en-US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 or plants that have been treated with them. </a:t>
            </a:r>
          </a:p>
          <a:p>
            <a:pPr marL="342900" marR="0" lvl="0" indent="-342900" algn="l" rtl="0">
              <a:spcBef>
                <a:spcPts val="0"/>
              </a:spcBef>
              <a:spcAft>
                <a:spcPts val="1200"/>
              </a:spcAft>
              <a:buSzPct val="100000"/>
              <a:buFont typeface="Wingdings" charset="2"/>
              <a:buChar char="Ø"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G</a:t>
            </a:r>
            <a:r>
              <a:rPr lang="en-US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o 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completely pesticide </a:t>
            </a:r>
            <a:r>
              <a:rPr lang="en-US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free! Look into natural alternatives you can make from ingredients already </a:t>
            </a: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in your </a:t>
            </a:r>
            <a:r>
              <a:rPr lang="en-US" sz="22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kitchen, such as cooking oil and dish soap. </a:t>
            </a:r>
            <a:endParaRPr lang="en-US" sz="2200" b="1" dirty="0">
              <a:solidFill>
                <a:schemeClr val="tx1">
                  <a:lumMod val="75000"/>
                  <a:lumOff val="25000"/>
                </a:schemeClr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16" name="Shape 116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8" name="Shape 118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593563">
            <a:off x="674249" y="2568516"/>
            <a:ext cx="3316543" cy="219591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/>
        </p:nvSpPr>
        <p:spPr>
          <a:xfrm>
            <a:off x="598210" y="2876053"/>
            <a:ext cx="8196068" cy="315603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888888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Galdeano"/>
              <a:ea typeface="Galdeano"/>
              <a:cs typeface="Galdeano"/>
              <a:sym typeface="Galdeano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3856219" y="2567579"/>
            <a:ext cx="4576581" cy="381616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Support and get to know your local beekeepers by buying local honey products. 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Visit the Oregon Ridge Honey Harvest Festival, which takes place each fall.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Here,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local beekeepers come for demonstrations, craft activities, and local honey product sales. 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400" b="1" i="0" u="none" strike="noStrike" cap="none" baseline="0" dirty="0">
              <a:solidFill>
                <a:schemeClr val="tx1">
                  <a:lumMod val="75000"/>
                  <a:lumOff val="25000"/>
                </a:schemeClr>
              </a:solidFill>
              <a:latin typeface="Galdeano"/>
              <a:ea typeface="Galdeano"/>
              <a:cs typeface="Galdeano"/>
              <a:sym typeface="Galdeano"/>
            </a:endParaRPr>
          </a:p>
        </p:txBody>
      </p:sp>
      <p:sp>
        <p:nvSpPr>
          <p:cNvPr id="125" name="Shape 125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 dirty="0">
                <a:solidFill>
                  <a:schemeClr val="lt1"/>
                </a:solidFill>
                <a:latin typeface="Avenir Book"/>
                <a:ea typeface="Arial"/>
                <a:cs typeface="Avenir Book"/>
                <a:sym typeface="Arial"/>
              </a:rPr>
              <a:t>2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2559981" y="1172637"/>
            <a:ext cx="6404999" cy="112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2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Buy local</a:t>
            </a:r>
          </a:p>
        </p:txBody>
      </p:sp>
      <p:sp>
        <p:nvSpPr>
          <p:cNvPr id="128" name="Shape 128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29" name="Shape 129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0" name="Shape 13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-1">
            <a:off x="1012693" y="2667236"/>
            <a:ext cx="2448985" cy="36757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350316" y="2676706"/>
            <a:ext cx="4793684" cy="333429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Become a backyard beekeeper. </a:t>
            </a:r>
            <a:endParaRPr lang="en-US" sz="2200" b="1" dirty="0" smtClean="0">
              <a:solidFill>
                <a:schemeClr val="tx1">
                  <a:lumMod val="75000"/>
                  <a:lumOff val="25000"/>
                </a:schemeClr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0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Contact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the American Beekeeping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Federation or your local beekeeping club 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to get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started.</a:t>
            </a:r>
            <a:endParaRPr lang="en-US" sz="2000" dirty="0">
              <a:solidFill>
                <a:schemeClr val="tx1">
                  <a:lumMod val="75000"/>
                  <a:lumOff val="25000"/>
                </a:schemeClr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0" lvl="0" indent="0" rtl="0">
              <a:spcBef>
                <a:spcPts val="1000"/>
              </a:spcBef>
              <a:buNone/>
            </a:pP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Alternatively, you can donate to organizations working to save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bees</a:t>
            </a:r>
            <a:r>
              <a:rPr 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20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Candara"/>
                <a:ea typeface="Galdeano"/>
                <a:cs typeface="Candara"/>
                <a:sym typeface="Galdeano"/>
              </a:rPr>
              <a:t>and other pollinators!</a:t>
            </a:r>
            <a:endParaRPr sz="2000" dirty="0">
              <a:solidFill>
                <a:schemeClr val="tx1">
                  <a:lumMod val="75000"/>
                  <a:lumOff val="25000"/>
                </a:schemeClr>
              </a:solidFill>
              <a:latin typeface="Galdeano"/>
              <a:ea typeface="Galdeano"/>
              <a:cs typeface="Galdeano"/>
              <a:sym typeface="Galdean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200" b="1" dirty="0">
              <a:solidFill>
                <a:schemeClr val="tx1">
                  <a:lumMod val="75000"/>
                  <a:lumOff val="25000"/>
                </a:schemeClr>
              </a:solidFill>
              <a:latin typeface="Galdeano"/>
              <a:ea typeface="Galdeano"/>
              <a:cs typeface="Galdeano"/>
              <a:sym typeface="Galdeano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2559981" y="1172637"/>
            <a:ext cx="6404886" cy="1127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2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Do It Yourself</a:t>
            </a:r>
          </a:p>
        </p:txBody>
      </p:sp>
      <p:sp>
        <p:nvSpPr>
          <p:cNvPr id="138" name="Shape 138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39" name="Shape 139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Shape 140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 dirty="0">
                <a:solidFill>
                  <a:schemeClr val="lt1"/>
                </a:solidFill>
                <a:latin typeface="Avenir Book"/>
                <a:ea typeface="Arial"/>
                <a:cs typeface="Avenir Book"/>
                <a:sym typeface="Arial"/>
              </a:rPr>
              <a:t>3</a:t>
            </a:r>
          </a:p>
        </p:txBody>
      </p:sp>
      <p:pic>
        <p:nvPicPr>
          <p:cNvPr id="142" name="Shape 142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6"/>
          <a:stretch/>
        </p:blipFill>
        <p:spPr>
          <a:xfrm>
            <a:off x="455434" y="2800679"/>
            <a:ext cx="3563503" cy="25290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9026624" cy="46308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latin typeface="Candara"/>
                <a:ea typeface="Galdeano"/>
                <a:cs typeface="Candara"/>
                <a:sym typeface="Galdeano"/>
              </a:rPr>
              <a:t>All photos </a:t>
            </a:r>
            <a:r>
              <a:rPr lang="en-US" sz="2000" b="1" dirty="0">
                <a:latin typeface="Candara"/>
                <a:ea typeface="Galdeano"/>
                <a:cs typeface="Candara"/>
                <a:sym typeface="Galdeano"/>
              </a:rPr>
              <a:t>used under Creative Commons licenses:</a:t>
            </a:r>
          </a:p>
          <a:p>
            <a:pPr marL="285750" marR="0" lvl="0" indent="-28575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  <a:buFont typeface="Arial"/>
              <a:buChar char="•"/>
            </a:pPr>
            <a:endParaRPr lang="en-US" sz="1000" b="1" dirty="0" smtClean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2857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  <a:buFont typeface="Arial"/>
              <a:buChar char="•"/>
            </a:pP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sa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700" b="1" dirty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“Deceased 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Bee” by Bryan 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Guilas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“Honey I’m Home” by 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Kaytee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Riek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700" b="1" dirty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285750" marR="0" lvl="0" indent="-28575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  <a:buFont typeface="Arial"/>
              <a:buChar char="•"/>
            </a:pPr>
            <a:endParaRPr lang="en-US" sz="1000" b="1" dirty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285750" marR="0" lvl="0" indent="-28575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  <a:buFont typeface="Arial"/>
              <a:buChar char="•"/>
            </a:pP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://creativecommons.org/licenses/by/2.0/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sz="1700" b="1" dirty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“Grapes 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O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n the Vine” </a:t>
            </a:r>
            <a:r>
              <a:rPr lang="en-US" sz="1700" b="1" dirty="0">
                <a:solidFill>
                  <a:schemeClr val="tx1"/>
                </a:solidFill>
                <a:latin typeface="Candara"/>
                <a:cs typeface="Candara"/>
              </a:rPr>
              <a:t>by Ron Watts 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700" b="1" dirty="0">
                <a:solidFill>
                  <a:schemeClr val="tx1"/>
                </a:solidFill>
                <a:latin typeface="Candara"/>
                <a:cs typeface="Candara"/>
              </a:rPr>
              <a:t>© 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cs typeface="Candara"/>
              </a:rPr>
              <a:t>Ron </a:t>
            </a:r>
            <a:r>
              <a:rPr lang="en-US" sz="1700" b="1" dirty="0">
                <a:solidFill>
                  <a:schemeClr val="tx1"/>
                </a:solidFill>
                <a:latin typeface="Candara"/>
                <a:cs typeface="Candara"/>
              </a:rPr>
              <a:t>Watts / CORBIS </a:t>
            </a:r>
          </a:p>
          <a:p>
            <a:pPr marL="571500"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</a:pPr>
            <a:endParaRPr lang="en-US" sz="1000" b="1" dirty="0" smtClean="0">
              <a:solidFill>
                <a:schemeClr val="tx1"/>
              </a:solidFill>
              <a:latin typeface="Candara"/>
              <a:cs typeface="Candara"/>
            </a:endParaRPr>
          </a:p>
          <a:p>
            <a:pPr marL="2857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  <a:buFont typeface="Arial"/>
              <a:buChar char="•"/>
            </a:pP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by-nc/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2.0/legalcode</a:t>
            </a:r>
          </a:p>
          <a:p>
            <a:pPr marL="857250" lvl="1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“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Bumble Bee and the Flower” by Will Marlow via 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</a:p>
          <a:p>
            <a:pPr marL="571500"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</a:pPr>
            <a:endParaRPr lang="en-US" sz="1000" b="1" dirty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  <a:hlinkClick r:id="rId3"/>
            </a:endParaRPr>
          </a:p>
          <a:p>
            <a:pPr marL="2857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  <a:buFont typeface="Arial"/>
              <a:buChar char="•"/>
            </a:pP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700" b="1" dirty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“The Beekeeper” by </a:t>
            </a:r>
            <a:r>
              <a:rPr lang="en-US" sz="1700" b="1" dirty="0" err="1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mbeo</a:t>
            </a:r>
            <a:r>
              <a:rPr lang="en-US" sz="1700" b="1" dirty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700" b="1" dirty="0" err="1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700" b="1" dirty="0" smtClean="0">
                <a:solidFill>
                  <a:schemeClr val="tx1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114300" lvl="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</a:pPr>
            <a:endParaRPr sz="1700" b="1" dirty="0" smtClean="0">
              <a:solidFill>
                <a:schemeClr val="tx1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148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-330200" y="2603500"/>
            <a:ext cx="18466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Custom 7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00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1903</TotalTime>
  <Words>380</Words>
  <Application>Microsoft Macintosh PowerPoint</Application>
  <PresentationFormat>On-screen Show (4:3)</PresentationFormat>
  <Paragraphs>42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Leila Hadj-Chikh</cp:lastModifiedBy>
  <cp:revision>59</cp:revision>
  <dcterms:modified xsi:type="dcterms:W3CDTF">2015-11-29T19:56:06Z</dcterms:modified>
</cp:coreProperties>
</file>